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75" r:id="rId2"/>
    <p:sldId id="276" r:id="rId3"/>
    <p:sldId id="277" r:id="rId4"/>
    <p:sldId id="278" r:id="rId5"/>
    <p:sldId id="264" r:id="rId6"/>
    <p:sldId id="283" r:id="rId7"/>
    <p:sldId id="286" r:id="rId8"/>
    <p:sldId id="288" r:id="rId9"/>
    <p:sldId id="289" r:id="rId10"/>
    <p:sldId id="291" r:id="rId11"/>
    <p:sldId id="290" r:id="rId12"/>
    <p:sldId id="279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A52"/>
    <a:srgbClr val="3B2C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727A17-D872-41AD-B8CF-2F287F46A011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453CAA-797D-4B71-881C-D9382D708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F2A56B-68FA-4490-9610-47CEEDE1AB6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544" y="2130425"/>
            <a:ext cx="8178912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3B2C1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9E9F3-AABF-4324-89B6-05C85A17CC8D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6444B-8647-4E12-B382-CE712C8D9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5784-5D9D-4472-BD37-9DDB12850E1D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40FB-C725-4190-92E5-9A6909E34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EB3A-04EB-4504-AE5E-0722AE2530C7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DAC3-A277-440E-9560-34D7AB4E5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31491-D426-408D-B418-534A3D22528C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5B8F-791B-4C35-9C19-6413811F9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EB6-0275-49AA-817B-7341FA48DF90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032EF-2957-4098-BDC1-E69E8EC25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23A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5D66-07C7-4E72-BB74-6540C29D6D1A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B1173-7FCD-425C-8819-FD97E4C45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BE9D9-32D5-4B80-8296-6BA6F7ED2B20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8BDC-1703-4306-9BED-F6E2C2D37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8425-392D-4A7D-8A79-0A23D608A9C2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90C5D-1AD6-46D1-8BD7-F4875C36F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8F2CF-51AC-443D-8D10-9F52198AB78A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B42C-B695-49CC-90D2-A4D5282A9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48DAE-4F9D-421D-BAD4-C7CC1194DB25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A956-A456-4342-9920-8462208CE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33AD4-BD61-45B2-B8F2-0415AD6C9498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E4485-E379-4AC8-913E-78B76E456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B308C-F358-4797-BFCE-EFC8646521C9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8629C-20BE-48C4-A055-05F4AF114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</a:p>
          <a:p>
            <a:pPr lvl="5"/>
            <a:endParaRPr lang="ru-RU" dirty="0" smtClean="0"/>
          </a:p>
          <a:p>
            <a:pPr lvl="6"/>
            <a:endParaRPr lang="ru-RU" dirty="0" smtClean="0"/>
          </a:p>
          <a:p>
            <a:pPr lvl="7"/>
            <a:endParaRPr lang="ru-RU" dirty="0" smtClean="0"/>
          </a:p>
          <a:p>
            <a:pPr lvl="8"/>
            <a:endParaRPr lang="ru-RU" dirty="0" smtClean="0"/>
          </a:p>
          <a:p>
            <a:pPr lvl="8"/>
            <a:endParaRPr lang="ru-RU" dirty="0" smtClean="0"/>
          </a:p>
          <a:p>
            <a:pPr lvl="5"/>
            <a:endParaRPr lang="ru-RU" dirty="0" smtClean="0"/>
          </a:p>
          <a:p>
            <a:pPr lvl="6"/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2400"/>
            <a:ext cx="2133600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cap="none" spc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B8C7A32-C698-4CCF-A3FC-5F1E870BEF8A}" type="datetimeFigureOut">
              <a:rPr lang="ru-RU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2400"/>
            <a:ext cx="2895600" cy="3222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cap="none" spc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2400"/>
            <a:ext cx="2133600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cap="none" spc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38E31102-A4F6-4537-AF14-52FAB9D81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771F2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771F28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771F28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771F28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771F28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771F28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771F28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771F28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771F28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123A5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rgbClr val="123A5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123A5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123A5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23A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123A5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23A5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rgbClr val="123A5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400" kern="1200">
          <a:solidFill>
            <a:srgbClr val="123A5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audio" Target="file:///G:\&#1084;&#1086;&#1103;%20&#1087;&#1088;&#1077;&#1079;&#1077;&#1090;&#1072;&#1094;&#1080;&#1103;\&#1083;&#1080;&#1090;&#1072;&#1074;&#1088;&#1099;.WAV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audio" Target="file:///C:\Users\&#1055;&#1050;\Desktop\&#1090;&#1072;&#1088;&#1077;&#1083;&#1082;&#1080;.WAV" TargetMode="External"/><Relationship Id="rId16" Type="http://schemas.openxmlformats.org/officeDocument/2006/relationships/hyperlink" Target="file:///C:\Users\&#1085;&#1072;&#1090;&#1080;&#1082;\Desktop\&#1084;&#1086;&#1103;%20&#1087;&#1088;&#1077;&#1079;&#1077;&#1090;&#1072;&#1094;&#1080;&#1103;\&#1057;&#1080;&#1089;&#1090;&#1077;&#1084;&#1085;&#1086;%20&#1076;&#1077;&#1103;&#1090;&#1077;&#1083;&#1100;&#1085;&#1086;&#1089;&#1090;&#1085;&#1099;&#1081;%20%20&#1087;&#1086;&#1076;&#1093;&#1086;&#1076;.pptx" TargetMode="External"/><Relationship Id="rId1" Type="http://schemas.openxmlformats.org/officeDocument/2006/relationships/audio" Target="file:///C:\Users\&#1055;&#1050;\Desktop\&#1073;&#1072;&#1088;&#1072;&#1073;&#1072;&#1085;&#1085;&#1072;&#1103;%20&#1076;&#1088;&#1086;&#1073;&#1100;.mp3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30.jpe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jpe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audio" Target="file:///C:\Users\&#1055;&#1050;\Desktop\&#1090;&#1091;&#1073;&#1072;%201.WAV" TargetMode="External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audio" Target="file:///G:\&#1084;&#1086;&#1103;%20&#1087;&#1088;&#1077;&#1079;&#1077;&#1090;&#1072;&#1094;&#1080;&#1103;\&#1074;&#1072;&#1083;&#1090;&#1086;&#1088;&#1085;&#1072;.WAV" TargetMode="External"/><Relationship Id="rId16" Type="http://schemas.openxmlformats.org/officeDocument/2006/relationships/image" Target="../media/image42.png"/><Relationship Id="rId1" Type="http://schemas.openxmlformats.org/officeDocument/2006/relationships/audio" Target="file:///G:\&#1084;&#1086;&#1103;%20&#1087;&#1088;&#1077;&#1079;&#1077;&#1090;&#1072;&#1094;&#1080;&#1103;\&#1075;&#1086;&#1088;&#1085;.WAV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5.png"/><Relationship Id="rId10" Type="http://schemas.openxmlformats.org/officeDocument/2006/relationships/image" Target="../media/image38.png"/><Relationship Id="rId19" Type="http://schemas.openxmlformats.org/officeDocument/2006/relationships/image" Target="../media/image45.png"/><Relationship Id="rId4" Type="http://schemas.openxmlformats.org/officeDocument/2006/relationships/audio" Target="file:///C:\Users\&#1055;&#1050;\Desktop\&#1092;&#1083;&#1077;&#1081;&#1090;&#1072;.WAV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91;&#1079;%20&#1088;&#1091;&#1082;\&#1084;&#1091;&#1079;&#1099;&#1082;&#1072;&#1083;&#1100;&#1085;&#1072;&#1103;%20&#1084;&#1086;&#1079;&#1072;&#1081;&#1082;&#1072;%20&#1041;&#1091;&#1088;&#1077;&#1085;&#1080;&#1085;&#1086;&#1081;%202012&#1075;\&#1044;&#1080;&#1089;&#1082;%202\Track13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audio" Target="file:///C:\Users\&#1055;&#1050;\Desktop\&#1090;&#1091;&#1073;&#1072;%201.WAV" TargetMode="External"/><Relationship Id="rId7" Type="http://schemas.openxmlformats.org/officeDocument/2006/relationships/audio" Target="file:///G:\&#1084;&#1086;&#1103;%20&#1087;&#1088;&#1077;&#1079;&#1077;&#1090;&#1072;&#1094;&#1080;&#1103;\&#1083;&#1080;&#1090;&#1072;&#1074;&#1088;&#1099;.WAV" TargetMode="Externa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audio" Target="file:///G:\&#1084;&#1086;&#1103;%20&#1087;&#1088;&#1077;&#1079;&#1077;&#1090;&#1072;&#1094;&#1080;&#1103;\&#1074;&#1072;&#1083;&#1090;&#1086;&#1088;&#1085;&#1072;.WAV" TargetMode="Externa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audio" Target="file:///G:\&#1084;&#1086;&#1103;%20&#1087;&#1088;&#1077;&#1079;&#1077;&#1090;&#1072;&#1094;&#1080;&#1103;\&#1075;&#1086;&#1088;&#1085;.WAV" TargetMode="External"/><Relationship Id="rId6" Type="http://schemas.openxmlformats.org/officeDocument/2006/relationships/audio" Target="file:///C:\Users\&#1055;&#1050;\Desktop\&#1090;&#1072;&#1088;&#1077;&#1083;&#1082;&#1080;.WAV" TargetMode="External"/><Relationship Id="rId11" Type="http://schemas.openxmlformats.org/officeDocument/2006/relationships/image" Target="../media/image16.png"/><Relationship Id="rId5" Type="http://schemas.openxmlformats.org/officeDocument/2006/relationships/audio" Target="file:///C:\Users\&#1055;&#1050;\Desktop\&#1073;&#1072;&#1088;&#1072;&#1073;&#1072;&#1085;&#1085;&#1072;&#1103;%20&#1076;&#1088;&#1086;&#1073;&#1100;.mp3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audio" Target="file:///C:\Users\&#1055;&#1050;\Desktop\&#1092;&#1083;&#1077;&#1081;&#1090;&#1072;.WAV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03238" y="1557338"/>
            <a:ext cx="8178800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Системно-деятельностный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подход в музыкальном развитии дошкольников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 bwMode="auto">
          <a:xfrm>
            <a:off x="1476375" y="3284538"/>
            <a:ext cx="6588125" cy="11525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ru-RU" sz="16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l="38735" t="16623" b="39987"/>
          <a:stretch>
            <a:fillRect/>
          </a:stretch>
        </p:blipFill>
        <p:spPr bwMode="auto">
          <a:xfrm>
            <a:off x="5220072" y="548680"/>
            <a:ext cx="279539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7094" y="2060848"/>
            <a:ext cx="111542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356992"/>
            <a:ext cx="3027437" cy="242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5085184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/>
          <a:srcRect l="33075" t="21420" r="18731" b="6761"/>
          <a:stretch>
            <a:fillRect/>
          </a:stretch>
        </p:blipFill>
        <p:spPr bwMode="auto">
          <a:xfrm>
            <a:off x="755576" y="315712"/>
            <a:ext cx="2304256" cy="257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1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2132856"/>
            <a:ext cx="1049909" cy="97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3284984"/>
            <a:ext cx="2669282" cy="266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3768" y="4941168"/>
            <a:ext cx="1249906" cy="17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барабанная дроб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тарелки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литавры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3" name="5-конечная звезда 12">
            <a:hlinkClick r:id="rId16" action="ppaction://hlinkpres?slideindex=13&amp;slidetitle=Презентация PowerPoint"/>
          </p:cNvPr>
          <p:cNvSpPr/>
          <p:nvPr/>
        </p:nvSpPr>
        <p:spPr>
          <a:xfrm>
            <a:off x="8388424" y="188640"/>
            <a:ext cx="504056" cy="50405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9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5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audio>
              <p:cMediaNode showWhenStopped="0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340768"/>
            <a:ext cx="2076822" cy="291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 l="6615" t="33352" r="65980" b="23141"/>
          <a:stretch>
            <a:fillRect/>
          </a:stretch>
        </p:blipFill>
        <p:spPr bwMode="auto">
          <a:xfrm>
            <a:off x="6444208" y="404664"/>
            <a:ext cx="2088261" cy="2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492896"/>
            <a:ext cx="197606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4614736" y="3458273"/>
            <a:ext cx="1028062" cy="168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/>
          <a:srcRect l="21650" r="7476"/>
          <a:stretch>
            <a:fillRect/>
          </a:stretch>
        </p:blipFill>
        <p:spPr bwMode="auto">
          <a:xfrm>
            <a:off x="6012160" y="3645023"/>
            <a:ext cx="2808312" cy="263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 flipV="1">
            <a:off x="7500854" y="5214854"/>
            <a:ext cx="1198060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476672"/>
            <a:ext cx="265625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67744" y="1988840"/>
            <a:ext cx="995561" cy="13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3848498"/>
            <a:ext cx="2880320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560" y="6021288"/>
            <a:ext cx="3240434" cy="337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горн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4860032" y="2996952"/>
            <a:ext cx="304800" cy="304800"/>
          </a:xfrm>
          <a:prstGeom prst="rect">
            <a:avLst/>
          </a:prstGeom>
        </p:spPr>
      </p:pic>
      <p:pic>
        <p:nvPicPr>
          <p:cNvPr id="13" name="валторна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 cstate="print"/>
          <a:stretch>
            <a:fillRect/>
          </a:stretch>
        </p:blipFill>
        <p:spPr>
          <a:xfrm>
            <a:off x="4860032" y="2996952"/>
            <a:ext cx="304800" cy="304800"/>
          </a:xfrm>
          <a:prstGeom prst="rect">
            <a:avLst/>
          </a:prstGeom>
        </p:spPr>
      </p:pic>
      <p:pic>
        <p:nvPicPr>
          <p:cNvPr id="15" name="туба 1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8" cstate="print"/>
          <a:stretch>
            <a:fillRect/>
          </a:stretch>
        </p:blipFill>
        <p:spPr>
          <a:xfrm>
            <a:off x="4860032" y="2996952"/>
            <a:ext cx="304800" cy="304800"/>
          </a:xfrm>
          <a:prstGeom prst="rect">
            <a:avLst/>
          </a:prstGeom>
        </p:spPr>
      </p:pic>
      <p:pic>
        <p:nvPicPr>
          <p:cNvPr id="16" name="флейта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9" cstate="print"/>
          <a:stretch>
            <a:fillRect/>
          </a:stretch>
        </p:blipFill>
        <p:spPr>
          <a:xfrm>
            <a:off x="4860032" y="29969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5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58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6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81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audio>
              <p:cMediaNode showWhenStopped="0"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Вывод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системно-деятельностный</a:t>
            </a:r>
            <a:r>
              <a:rPr lang="ru-RU" b="1" dirty="0" smtClean="0"/>
              <a:t> подход способствует активному   восприятию музыки</a:t>
            </a:r>
            <a:r>
              <a:rPr lang="ru-RU" b="1" smtClean="0"/>
              <a:t>, формированию </a:t>
            </a:r>
            <a:r>
              <a:rPr lang="ru-RU" b="1" dirty="0" smtClean="0"/>
              <a:t>интереса к музыкальной деятельности, развивает творческие способности у детей в игре на музыкальных инструментах, музыкально-ритмической деятельности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2600" y="1881188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effectLst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/>
          </p:cNvSpPr>
          <p:nvPr>
            <p:ph type="title"/>
          </p:nvPr>
        </p:nvSpPr>
        <p:spPr bwMode="auto">
          <a:xfrm>
            <a:off x="395288" y="584200"/>
            <a:ext cx="8245475" cy="17653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4800" dirty="0" smtClean="0">
                <a:effectLst/>
              </a:rPr>
              <a:t>Цель: </a:t>
            </a:r>
          </a:p>
        </p:txBody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 bwMode="auto">
          <a:xfrm>
            <a:off x="215900" y="2457450"/>
            <a:ext cx="8316913" cy="36353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ru-RU" b="1" dirty="0" smtClean="0"/>
              <a:t>Знакомство с разными видами марша на занятиях с детьми старшего дошкольного возраста.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 bwMode="auto">
          <a:xfrm>
            <a:off x="395288" y="765175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dirty="0" smtClean="0">
                <a:effectLst/>
              </a:rPr>
              <a:t>Задачи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xfrm>
            <a:off x="373005" y="1639863"/>
            <a:ext cx="8215370" cy="4946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Вызвать интерес при восприятии маршевой музыки. - «Военный марш», «Марш деревянных солдатиков» П.И. Чайковского, «Детский марш» муз. Г. </a:t>
            </a:r>
            <a:r>
              <a:rPr lang="ru-RU" sz="2000" dirty="0" err="1" smtClean="0"/>
              <a:t>Левкодимова</a:t>
            </a: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Активизировать познавательную деятельность детей к определенному музыкальному жанру с помощью игровых и проблемных  ситуаций, дидактических игр триггеров.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Приобщать к творческим проявлениям через импровизацию танцевальных движений, игру на детских </a:t>
            </a:r>
            <a:r>
              <a:rPr lang="ru-RU" sz="2000" smtClean="0"/>
              <a:t>музыкальных </a:t>
            </a:r>
            <a:r>
              <a:rPr lang="ru-RU" sz="2000" smtClean="0"/>
              <a:t>инструментах.</a:t>
            </a: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Воспитывать чувство гордости, уважения к защитникам Родины.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 этапов деятельности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Мотивация</a:t>
            </a:r>
            <a:r>
              <a:rPr lang="ru-RU" dirty="0" smtClean="0"/>
              <a:t> –музыкальное письмо,</a:t>
            </a:r>
          </a:p>
          <a:p>
            <a:r>
              <a:rPr lang="ru-RU" dirty="0" smtClean="0"/>
              <a:t>Обращение с просьбой помочь герою. </a:t>
            </a:r>
          </a:p>
          <a:p>
            <a:r>
              <a:rPr lang="ru-RU" dirty="0" smtClean="0"/>
              <a:t>Неожиданный сюрприз – «Волшебный мешочек», в котором лежат деревянные солдатики, барабаны, тарелки, треугольник.</a:t>
            </a:r>
          </a:p>
          <a:p>
            <a:r>
              <a:rPr lang="ru-RU" dirty="0" smtClean="0"/>
              <a:t>Создание ситуации – «Город героев»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effectLst/>
              </a:rPr>
              <a:t>Виды деятельности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/>
            <a:r>
              <a:rPr lang="ru-RU" dirty="0" smtClean="0"/>
              <a:t>Рассматривали иллюстрации на военную тему.</a:t>
            </a:r>
          </a:p>
          <a:p>
            <a:pPr eaLnBrk="1" hangingPunct="1"/>
            <a:r>
              <a:rPr lang="ru-RU" dirty="0" smtClean="0"/>
              <a:t>Слушали разные виды маршей.</a:t>
            </a:r>
          </a:p>
          <a:p>
            <a:pPr eaLnBrk="1" hangingPunct="1"/>
            <a:r>
              <a:rPr lang="ru-RU" dirty="0" smtClean="0"/>
              <a:t>Просмотры - мультфильма «Щелкунчик», слайдов о защитниках Родины. </a:t>
            </a:r>
          </a:p>
          <a:p>
            <a:pPr eaLnBrk="1" hangingPunct="1"/>
            <a:r>
              <a:rPr lang="ru-RU" dirty="0" smtClean="0"/>
              <a:t>Воплощение музыкальных образов в рисунке.</a:t>
            </a:r>
          </a:p>
          <a:p>
            <a:pPr eaLnBrk="1" hangingPunct="1"/>
            <a:r>
              <a:rPr lang="ru-RU" dirty="0" smtClean="0"/>
              <a:t>Воплощение музыкальных образов через движения – игра-драматизация, подвижные игры «Донесение», «Мы военные», «Будем в армии служить».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«Будем в армии служить»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83" y="1493811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513" y="1347759"/>
            <a:ext cx="3505248" cy="262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D:\муз рук\фотодетсад (1)\2013-04-27\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6" y="3920296"/>
            <a:ext cx="3395709" cy="2546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«Мы военные»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0" y="928670"/>
            <a:ext cx="4929222" cy="13287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Чей это марш?</a:t>
            </a:r>
            <a:endParaRPr lang="ru-RU" dirty="0"/>
          </a:p>
        </p:txBody>
      </p:sp>
      <p:pic>
        <p:nvPicPr>
          <p:cNvPr id="1026" name="Picture 2" descr="http://go4.imgsmail.ru/imgpreview?key=260e1c8e097b72af&amp;mb=imgdb_preview_711"/>
          <p:cNvPicPr>
            <a:picLocks noChangeAspect="1" noChangeArrowheads="1"/>
          </p:cNvPicPr>
          <p:nvPr/>
        </p:nvPicPr>
        <p:blipFill>
          <a:blip r:embed="rId5"/>
          <a:srcRect r="11321" b="47738"/>
          <a:stretch>
            <a:fillRect/>
          </a:stretch>
        </p:blipFill>
        <p:spPr bwMode="auto">
          <a:xfrm>
            <a:off x="285720" y="428604"/>
            <a:ext cx="5654882" cy="2286016"/>
          </a:xfrm>
          <a:prstGeom prst="rect">
            <a:avLst/>
          </a:prstGeom>
          <a:noFill/>
        </p:spPr>
      </p:pic>
      <p:pic>
        <p:nvPicPr>
          <p:cNvPr id="1028" name="Picture 4" descr="http://retropost.ru/i/1may/z19ehb.jpg"/>
          <p:cNvPicPr>
            <a:picLocks noChangeAspect="1" noChangeArrowheads="1"/>
          </p:cNvPicPr>
          <p:nvPr/>
        </p:nvPicPr>
        <p:blipFill>
          <a:blip r:embed="rId6"/>
          <a:srcRect l="40439" t="21187" r="22499" b="11016"/>
          <a:stretch>
            <a:fillRect/>
          </a:stretch>
        </p:blipFill>
        <p:spPr bwMode="auto">
          <a:xfrm>
            <a:off x="5572132" y="3096327"/>
            <a:ext cx="2904400" cy="3761673"/>
          </a:xfrm>
          <a:prstGeom prst="rect">
            <a:avLst/>
          </a:prstGeom>
          <a:noFill/>
        </p:spPr>
      </p:pic>
      <p:pic>
        <p:nvPicPr>
          <p:cNvPr id="8" name="Track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01090" y="428604"/>
            <a:ext cx="304800" cy="304800"/>
          </a:xfrm>
          <a:prstGeom prst="rect">
            <a:avLst/>
          </a:prstGeom>
        </p:spPr>
      </p:pic>
      <p:pic>
        <p:nvPicPr>
          <p:cNvPr id="4098" name="Picture 2" descr="http://go2.imgsmail.ru/imgpreview?key=226ea02e760719a9&amp;mb=imgdb_preview_7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3143248"/>
            <a:ext cx="4292475" cy="3214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5)">
                                      <p:cBhvr>
                                        <p:cTn id="12" dur="1414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горн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716016" y="3645024"/>
            <a:ext cx="304800" cy="304800"/>
          </a:xfrm>
          <a:prstGeom prst="rect">
            <a:avLst/>
          </a:prstGeom>
        </p:spPr>
      </p:pic>
      <p:pic>
        <p:nvPicPr>
          <p:cNvPr id="25" name="валторна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716016" y="3645024"/>
            <a:ext cx="304800" cy="304800"/>
          </a:xfrm>
          <a:prstGeom prst="rect">
            <a:avLst/>
          </a:prstGeom>
        </p:spPr>
      </p:pic>
      <p:pic>
        <p:nvPicPr>
          <p:cNvPr id="26" name="туба 1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4716016" y="3645024"/>
            <a:ext cx="304800" cy="304800"/>
          </a:xfrm>
          <a:prstGeom prst="rect">
            <a:avLst/>
          </a:prstGeom>
        </p:spPr>
      </p:pic>
      <p:pic>
        <p:nvPicPr>
          <p:cNvPr id="27" name="флейта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 cstate="print"/>
          <a:stretch>
            <a:fillRect/>
          </a:stretch>
        </p:blipFill>
        <p:spPr>
          <a:xfrm>
            <a:off x="4716016" y="3645024"/>
            <a:ext cx="304800" cy="304800"/>
          </a:xfrm>
          <a:prstGeom prst="rect">
            <a:avLst/>
          </a:prstGeom>
        </p:spPr>
      </p:pic>
      <p:pic>
        <p:nvPicPr>
          <p:cNvPr id="28" name="барабанная дробь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 cstate="print"/>
          <a:stretch>
            <a:fillRect/>
          </a:stretch>
        </p:blipFill>
        <p:spPr>
          <a:xfrm>
            <a:off x="4716016" y="3645024"/>
            <a:ext cx="304800" cy="304800"/>
          </a:xfrm>
          <a:prstGeom prst="rect">
            <a:avLst/>
          </a:prstGeom>
        </p:spPr>
      </p:pic>
      <p:pic>
        <p:nvPicPr>
          <p:cNvPr id="29" name="тарелки.WAV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9" cstate="print"/>
          <a:stretch>
            <a:fillRect/>
          </a:stretch>
        </p:blipFill>
        <p:spPr>
          <a:xfrm>
            <a:off x="4716016" y="3645024"/>
            <a:ext cx="304800" cy="304800"/>
          </a:xfrm>
          <a:prstGeom prst="rect">
            <a:avLst/>
          </a:prstGeom>
        </p:spPr>
      </p:pic>
      <p:pic>
        <p:nvPicPr>
          <p:cNvPr id="30" name="литавры.WAV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9" cstate="print"/>
          <a:stretch>
            <a:fillRect/>
          </a:stretch>
        </p:blipFill>
        <p:spPr>
          <a:xfrm>
            <a:off x="4716016" y="3645024"/>
            <a:ext cx="304800" cy="30480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116632"/>
            <a:ext cx="2172035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 flipH="1" flipV="1">
            <a:off x="6876256" y="116633"/>
            <a:ext cx="1800200" cy="2448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6200000">
            <a:off x="5004047" y="836710"/>
            <a:ext cx="1368153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5" cstate="print"/>
          <a:srcRect l="8570" b="17639"/>
          <a:stretch>
            <a:fillRect/>
          </a:stretch>
        </p:blipFill>
        <p:spPr bwMode="auto">
          <a:xfrm>
            <a:off x="4644008" y="3284984"/>
            <a:ext cx="436985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2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87824" y="3789040"/>
            <a:ext cx="1475462" cy="1359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7504" y="3789040"/>
            <a:ext cx="273630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3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87824" y="5301208"/>
            <a:ext cx="1449378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9" cstate="print"/>
          <a:srcRect l="4096" r="5408"/>
          <a:stretch>
            <a:fillRect/>
          </a:stretch>
        </p:blipFill>
        <p:spPr bwMode="auto">
          <a:xfrm>
            <a:off x="107504" y="116632"/>
            <a:ext cx="437095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44008" y="2708920"/>
            <a:ext cx="4032448" cy="352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55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86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6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81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193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97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057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showWhenStopped="0"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showWhenStopped="0"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showWhenStopped="0"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showWhenStopped="0"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ademic_ID02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236</Words>
  <Application>Microsoft Office PowerPoint</Application>
  <PresentationFormat>Экран (4:3)</PresentationFormat>
  <Paragraphs>29</Paragraphs>
  <Slides>13</Slides>
  <Notes>1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Academic_ID02</vt:lpstr>
      <vt:lpstr>Системно-деятельностный подход в музыкальном развитии дошкольников</vt:lpstr>
      <vt:lpstr>Цель: </vt:lpstr>
      <vt:lpstr>Задачи</vt:lpstr>
      <vt:lpstr>Содержание этапов деятельности </vt:lpstr>
      <vt:lpstr>Виды деятельности</vt:lpstr>
      <vt:lpstr>«Будем в армии служить»</vt:lpstr>
      <vt:lpstr>«Мы военные»</vt:lpstr>
      <vt:lpstr>Слайд 8</vt:lpstr>
      <vt:lpstr>Слайд 9</vt:lpstr>
      <vt:lpstr>Слайд 10</vt:lpstr>
      <vt:lpstr>Слайд 11</vt:lpstr>
      <vt:lpstr> Вывод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технологии музыкального воспитания дошкольников</dc:title>
  <dc:creator/>
  <cp:lastModifiedBy/>
  <cp:revision>12</cp:revision>
  <dcterms:modified xsi:type="dcterms:W3CDTF">2014-12-18T08:12:22Z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TC103626409990</vt:lpwstr>
  </property>
</Properties>
</file>